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0" r:id="rId3"/>
    <p:sldId id="294" r:id="rId4"/>
    <p:sldId id="295" r:id="rId5"/>
    <p:sldId id="329" r:id="rId6"/>
    <p:sldId id="313" r:id="rId7"/>
    <p:sldId id="315" r:id="rId8"/>
    <p:sldId id="316" r:id="rId9"/>
    <p:sldId id="334" r:id="rId10"/>
    <p:sldId id="307" r:id="rId11"/>
    <p:sldId id="320" r:id="rId12"/>
    <p:sldId id="300" r:id="rId13"/>
    <p:sldId id="335" r:id="rId14"/>
    <p:sldId id="330" r:id="rId15"/>
    <p:sldId id="332" r:id="rId16"/>
    <p:sldId id="319" r:id="rId17"/>
    <p:sldId id="297" r:id="rId18"/>
    <p:sldId id="304" r:id="rId19"/>
    <p:sldId id="317" r:id="rId20"/>
    <p:sldId id="305" r:id="rId21"/>
    <p:sldId id="303" r:id="rId22"/>
    <p:sldId id="331" r:id="rId23"/>
    <p:sldId id="309" r:id="rId24"/>
    <p:sldId id="291" r:id="rId25"/>
    <p:sldId id="326" r:id="rId26"/>
    <p:sldId id="258" r:id="rId27"/>
    <p:sldId id="336" r:id="rId28"/>
    <p:sldId id="337" r:id="rId29"/>
    <p:sldId id="327" r:id="rId30"/>
    <p:sldId id="338" r:id="rId31"/>
    <p:sldId id="33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82" autoAdjust="0"/>
    <p:restoredTop sz="98327" autoAdjust="0"/>
  </p:normalViewPr>
  <p:slideViewPr>
    <p:cSldViewPr>
      <p:cViewPr>
        <p:scale>
          <a:sx n="68" d="100"/>
          <a:sy n="68" d="100"/>
        </p:scale>
        <p:origin x="-28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FF918-A109-4CDB-A5FC-0D304BC0E5E8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531BA-DA36-4B22-83AD-2EF268D01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3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DD40-9C72-48E9-AC02-88039F87324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C646F-B0CB-47CF-B112-D1306BBCF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20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63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6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B9D0EE4-069B-4601-8478-03EA897DA7A6}" type="datetime1">
              <a:rPr lang="en-US" smtClean="0"/>
              <a:pPr eaLnBrk="1" latinLnBrk="0" hangingPunct="1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 The People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5758-061B-4D13-8AB4-2E4CC625EE6C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 The People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0E99-B93B-4498-B179-F93C70C23B66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 The People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2E79-276E-4EA7-93F2-DF02A3D33A3A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 The People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6B4F-0F78-4AB6-8791-13CBD2314B9E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 The People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CB52-4AB4-46FA-873E-C9A396A8F0C3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 The People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ABAA-FBB6-44FA-A55B-29A59BA4D50A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 The People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4BD7-0B65-4FE8-9282-0B12F1C243FD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 The People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4ECA-D055-4AD4-8BC3-8FBF21434DCA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 The People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3204-8C90-410B-8C4F-6721FA654329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 The People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81E8-4EC4-45BF-A8EA-CD1006D66A89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 The People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71A1787F-F68E-4150-BF9C-FEA1574E5EAE}" type="datetime1">
              <a:rPr lang="en-US" smtClean="0"/>
              <a:pPr eaLnBrk="1" latinLnBrk="0" hangingPunct="1"/>
              <a:t>7/28/2017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We The People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3400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alibri" panose="020F0502020204030204" pitchFamily="34" charset="0"/>
                <a:cs typeface="Georgia"/>
              </a:rPr>
              <a:t>America’s Flags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82740" y="6368534"/>
            <a:ext cx="4717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ttp://cliparts.co/cliparts/Lid/odG/LidodGG7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48" y="1759684"/>
            <a:ext cx="6328504" cy="39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9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8100" y="2286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 smtClean="0">
                <a:latin typeface="Calibri" panose="020F0502020204030204" pitchFamily="34" charset="0"/>
                <a:cs typeface="Georgia"/>
              </a:rPr>
              <a:t>Who Was Betsy Ross?</a:t>
            </a:r>
          </a:p>
        </p:txBody>
      </p:sp>
      <p:pic>
        <p:nvPicPr>
          <p:cNvPr id="2052" name="Picture 4" descr="http://www.ushistory.org/betsy/more/images/weisger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8" y="1133229"/>
            <a:ext cx="7472800" cy="496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Betsy Ross Meets General Washington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80490" y="1295400"/>
            <a:ext cx="295002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Betsy Ross was a seamstress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0490" y="2516832"/>
            <a:ext cx="295002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Betsy sewed the 13 star flag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0490" y="3733800"/>
            <a:ext cx="295002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Frances Hopkinson designed the flag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 descr="A painting of the cutter Morris in 18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90600"/>
            <a:ext cx="737658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10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1790 – The United States Coast Guard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16385" y="3566664"/>
            <a:ext cx="295002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protect our shores and water ways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791200" y="1371600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did we need the Coast Guard?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11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1790 – The United States Coast Guard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AutoShape 2" descr="Image result for 1790 the coast guard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6" y="1143000"/>
            <a:ext cx="5921847" cy="464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16385" y="3566664"/>
            <a:ext cx="295002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“always ready”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791200" y="1371600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“Semper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aratus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mean?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44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12</a:t>
            </a:fld>
            <a:endParaRPr lang="en-US" sz="44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pic>
        <p:nvPicPr>
          <p:cNvPr id="2050" name="Picture 2" descr="The Star Spangled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" y="1219200"/>
            <a:ext cx="7317588" cy="44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1791 – The Stars and Stripes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16385" y="3566664"/>
            <a:ext cx="295002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colonies had joined America.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791200" y="1371600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Fifteen Stars!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13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pic>
        <p:nvPicPr>
          <p:cNvPr id="2050" name="Picture 2" descr="http://cdn.history.com/sites/2/2015/04/hith-star-spangled-banner-key-mchenry-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90" y="990600"/>
            <a:ext cx="841802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6" name="Right Arrow 5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1814 – Frances Scott Key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93971" y="2729137"/>
            <a:ext cx="295002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Star Spangled Banner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14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pic>
        <p:nvPicPr>
          <p:cNvPr id="2" name="Picture 2" descr="http://www.usflag.org/historical/29st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4" y="1524000"/>
            <a:ext cx="8783432" cy="40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1847 – 29 Stars for 29 States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4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736x/9c/50/bf/9c50bf3442998c87a6f479fc048aec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2" y="1126671"/>
            <a:ext cx="7696200" cy="47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15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American Civil War 1891 - 1865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93971" y="1371600"/>
            <a:ext cx="295002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Freedom for all people.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3900" y="2630235"/>
            <a:ext cx="2950029" cy="19389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States rights: the Southern states did not want to adhere to the US Constitution.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16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Admiral Robert Peary Planted the Flag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67399" y="2499861"/>
            <a:ext cx="295002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Pole</a:t>
            </a:r>
          </a:p>
        </p:txBody>
      </p:sp>
      <p:pic>
        <p:nvPicPr>
          <p:cNvPr id="13314" name="Picture 2" descr="Image result for robert peary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2" y="818465"/>
            <a:ext cx="4380328" cy="569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67399" y="3380935"/>
            <a:ext cx="295002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1909</a:t>
            </a:r>
          </a:p>
        </p:txBody>
      </p:sp>
    </p:spTree>
    <p:extLst>
      <p:ext uri="{BB962C8B-B14F-4D97-AF65-F5344CB8AC3E}">
        <p14:creationId xmlns:p14="http://schemas.microsoft.com/office/powerpoint/2010/main" val="26169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17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Neal Armstrong Planted the Flag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7410" name="Picture 2" descr="Image result for rockwell neil armstrong on the m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" y="990600"/>
            <a:ext cx="76833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57629" y="1383766"/>
            <a:ext cx="295002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7629" y="2264840"/>
            <a:ext cx="2950029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Painting </a:t>
            </a: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Norman Rockwell</a:t>
            </a:r>
          </a:p>
        </p:txBody>
      </p:sp>
    </p:spTree>
    <p:extLst>
      <p:ext uri="{BB962C8B-B14F-4D97-AF65-F5344CB8AC3E}">
        <p14:creationId xmlns:p14="http://schemas.microsoft.com/office/powerpoint/2010/main" val="7413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8" name="Picture 4" descr="https://upload.wikimedia.org/wikipedia/commons/thumb/1/1f/Flag_of_the_United_States_Air_Force.svg/1280px-Flag_of_the_United_States_Air_For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529"/>
            <a:ext cx="8128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18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United States Air Force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57629" y="2264840"/>
            <a:ext cx="2950029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18, 1947</a:t>
            </a:r>
          </a:p>
        </p:txBody>
      </p:sp>
    </p:spTree>
    <p:extLst>
      <p:ext uri="{BB962C8B-B14F-4D97-AF65-F5344CB8AC3E}">
        <p14:creationId xmlns:p14="http://schemas.microsoft.com/office/powerpoint/2010/main" val="7406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096000"/>
            <a:ext cx="990600" cy="762000"/>
          </a:xfrm>
        </p:spPr>
        <p:txBody>
          <a:bodyPr/>
          <a:lstStyle/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1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5" name="Right Arrow 4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Thirteen Stars – The Betsy Ross Flag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7" name="Picture 3" descr="C:\Users\Jennifer\Desktop\ross-flag-26868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90600"/>
            <a:ext cx="7543800" cy="50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19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pic>
        <p:nvPicPr>
          <p:cNvPr id="4098" name="Picture 2" descr="US Flag Day poster 1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8" y="685800"/>
            <a:ext cx="4308232" cy="561086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01466" y="2912610"/>
            <a:ext cx="3806190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The day the flag was adopted &amp; </a:t>
            </a:r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the </a:t>
            </a:r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birthday of the U.S. Army</a:t>
            </a:r>
            <a:endParaRPr lang="en-US" sz="28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America’s Flag Day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1947" y="1676400"/>
            <a:ext cx="374522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14, 1949</a:t>
            </a:r>
          </a:p>
        </p:txBody>
      </p:sp>
    </p:spTree>
    <p:extLst>
      <p:ext uri="{BB962C8B-B14F-4D97-AF65-F5344CB8AC3E}">
        <p14:creationId xmlns:p14="http://schemas.microsoft.com/office/powerpoint/2010/main" val="28048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bizpacreview.com/wp-content/uploads/2014/09/kids-saying-ple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5" y="1055262"/>
            <a:ext cx="720651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20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Pledge of Allegiance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01466" y="2912610"/>
            <a:ext cx="3806190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“Under God” was added to the Pledge of Allegiance</a:t>
            </a:r>
            <a:endParaRPr lang="en-US" sz="28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1947" y="1676400"/>
            <a:ext cx="374522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1954</a:t>
            </a:r>
          </a:p>
        </p:txBody>
      </p:sp>
    </p:spTree>
    <p:extLst>
      <p:ext uri="{BB962C8B-B14F-4D97-AF65-F5344CB8AC3E}">
        <p14:creationId xmlns:p14="http://schemas.microsoft.com/office/powerpoint/2010/main" val="3560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21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243" y="4127957"/>
            <a:ext cx="5177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Q: Which were the last two territories to become states?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5443" y="4343400"/>
            <a:ext cx="409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A: Alaska &amp; Hawaii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5122" name="Picture 2" descr="http://blogs.smithsonianmag.com/smartnews/files/2013/06/06_13_2013_us-fla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" y="990600"/>
            <a:ext cx="87439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Alaska and Hawaii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96276" y="2895600"/>
            <a:ext cx="3745229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Alaska and Hawaii became states in 1959</a:t>
            </a:r>
          </a:p>
        </p:txBody>
      </p:sp>
    </p:spTree>
    <p:extLst>
      <p:ext uri="{BB962C8B-B14F-4D97-AF65-F5344CB8AC3E}">
        <p14:creationId xmlns:p14="http://schemas.microsoft.com/office/powerpoint/2010/main" val="323015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22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15" y="358140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 smtClean="0">
                <a:latin typeface="Calibri" panose="020F0502020204030204" pitchFamily="34" charset="0"/>
                <a:cs typeface="Georgia"/>
              </a:rPr>
              <a:t>Symbolism</a:t>
            </a:r>
          </a:p>
        </p:txBody>
      </p:sp>
      <p:sp>
        <p:nvSpPr>
          <p:cNvPr id="2" name="AutoShape 2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usflag.org/history/images/50st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2352958"/>
            <a:ext cx="5145953" cy="27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556" y="1706627"/>
            <a:ext cx="440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13 Original Colonies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013" y="1383462"/>
            <a:ext cx="3485696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Calibri" panose="020F0502020204030204" pitchFamily="34" charset="0"/>
              </a:rPr>
              <a:t>Red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Hardiness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Valor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013" y="3831104"/>
            <a:ext cx="3485696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White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Purity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Innocence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3" name="Right Arrow 12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Flag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Symbolism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2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www.usflag.org/history/images/50st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143000"/>
            <a:ext cx="7052731" cy="419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23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sp>
        <p:nvSpPr>
          <p:cNvPr id="2" name="AutoShape 2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13606" y="3227640"/>
            <a:ext cx="3485696" cy="2308324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Calibri" panose="020F0502020204030204" pitchFamily="34" charset="0"/>
              </a:rPr>
              <a:t>Blue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Perseverance </a:t>
            </a:r>
            <a:r>
              <a:rPr lang="en-US" sz="3600" dirty="0" smtClean="0">
                <a:latin typeface="Calibri" panose="020F0502020204030204" pitchFamily="34" charset="0"/>
              </a:rPr>
              <a:t>Vigilance 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J</a:t>
            </a:r>
            <a:r>
              <a:rPr lang="en-US" sz="3600" dirty="0" smtClean="0">
                <a:latin typeface="Calibri" panose="020F0502020204030204" pitchFamily="34" charset="0"/>
              </a:rPr>
              <a:t>ustice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9" name="AutoShape 2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2" name="Right Arrow 11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Flag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Symbolism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24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sp>
        <p:nvSpPr>
          <p:cNvPr id="7" name="AutoShape 2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4" name="Right Arrow 13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Flag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Symbolism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6" descr="http://www.usflag.org/history/images/50st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143000"/>
            <a:ext cx="7052731" cy="419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3581400"/>
            <a:ext cx="3347138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The Stars are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s</a:t>
            </a:r>
            <a:r>
              <a:rPr lang="en-US" sz="3600" dirty="0" smtClean="0">
                <a:latin typeface="Calibri" panose="020F0502020204030204" pitchFamily="34" charset="0"/>
              </a:rPr>
              <a:t>ymbols </a:t>
            </a:r>
            <a:r>
              <a:rPr lang="en-US" sz="3600" dirty="0" smtClean="0">
                <a:latin typeface="Calibri" panose="020F0502020204030204" pitchFamily="34" charset="0"/>
              </a:rPr>
              <a:t>of the Heavens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25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3089" y="1180747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Q: Is burning the flag is against the law?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089" y="1681843"/>
            <a:ext cx="733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A: If a flag is worn &amp; tattered, it may be retired by burning in a dignified manner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2855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Q: How many American flags have been planted on the moon?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3733800"/>
            <a:ext cx="733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A: Six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089" y="4370261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Q: How many American flags planted on the moon are still flying today?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089" y="5324368"/>
            <a:ext cx="733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A: Five</a:t>
            </a:r>
          </a:p>
        </p:txBody>
      </p:sp>
      <p:sp>
        <p:nvSpPr>
          <p:cNvPr id="14" name="AutoShape 2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9" name="Right Arrow 1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Flag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Knowledge Points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4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26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sp>
        <p:nvSpPr>
          <p:cNvPr id="14" name="AutoShape 2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9" name="Right Arrow 1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Flag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Knowledge Points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458" name="Picture 2" descr="Image result for worn and tattered american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0973"/>
            <a:ext cx="5905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51469" y="3303167"/>
            <a:ext cx="4418511" cy="1323673"/>
            <a:chOff x="763089" y="1180747"/>
            <a:chExt cx="7467600" cy="1323673"/>
          </a:xfrm>
        </p:grpSpPr>
        <p:sp>
          <p:nvSpPr>
            <p:cNvPr id="2" name="TextBox 1"/>
            <p:cNvSpPr txBox="1"/>
            <p:nvPr/>
          </p:nvSpPr>
          <p:spPr>
            <a:xfrm>
              <a:off x="763089" y="1180747"/>
              <a:ext cx="746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3089" y="1981200"/>
              <a:ext cx="7330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Calibri" panose="020F05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932797" y="3331806"/>
            <a:ext cx="2950029" cy="267765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A: If a flag is worn &amp; tattered, it may be retired by burning in a dignified manner but it may not be burned for any other reason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5807612" y="1143000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</a:rPr>
              <a:t>Q: Is burning the flag is against the law?</a:t>
            </a:r>
          </a:p>
        </p:txBody>
      </p:sp>
    </p:spTree>
    <p:extLst>
      <p:ext uri="{BB962C8B-B14F-4D97-AF65-F5344CB8AC3E}">
        <p14:creationId xmlns:p14="http://schemas.microsoft.com/office/powerpoint/2010/main" val="21573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27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sp>
        <p:nvSpPr>
          <p:cNvPr id="14" name="AutoShape 2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9" name="Right Arrow 1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Flag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Knowledge Points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932797" y="3713983"/>
            <a:ext cx="295002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</a:rPr>
              <a:t>A: </a:t>
            </a:r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Six</a:t>
            </a:r>
            <a:endParaRPr lang="en-US" sz="28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5807612" y="1525177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</a:rPr>
              <a:t>Q: </a:t>
            </a:r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How many American flags have been planted on the moon?</a:t>
            </a:r>
            <a:endParaRPr lang="en-US" sz="28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18436" name="Picture 4" descr="Image result for NASA American flags on the m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990600"/>
            <a:ext cx="5083345" cy="50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american flag at night with illum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3" y="912055"/>
            <a:ext cx="8742953" cy="51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44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28</a:t>
            </a:fld>
            <a:endParaRPr lang="en-US" sz="44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sp>
        <p:nvSpPr>
          <p:cNvPr id="14" name="AutoShape 4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data:image/png;base64,iVBORw0KGgoAAAANSUhEUgAAAOAAAAB+CAMAAAAKn+3gAAABnlBMVEX////aAAAAAFTZAADiAADaEBDngIDtpKTzw8NBAADhVVUAAFAAAFcAABkAAFJVVXtLS0sAAEx4AD6MjKMAAEkAAFsvPErt6fAAAEoAAEbJx8skLk0mMUyjnbAALEklJVoyMGgAH0x2bokSAG0mHWgGD09dZmZ0apsAClHh2vMeAFRFMDBGRmF+jI8PIlj9/foyFmmjk9GpfrxGU1UqNku1tcfEzchEcYMuAFA9MWTr7OmIb6gwMmBlR59WU3JsWZiog7cwAGeDhKMAFU1DKoKqq6p2eoxCUHEbHEQpFlNDJSVgHIEAAGq5q7qkiMXZ1ts6Do9BF1hZY3BGTF9iTZMpK1a/t70RAABHGYIpAGAlJTxRY3x4XKQsJmhLQoHa19liWJXPu9bs5/iknLpEN4FARGs+ZXu1vLaso8ZnZYVBFxcHF1ZUT4FneIQAMUGGf4qOYKdveXXHpNS/suSPpKRWi5N8VaoFBTlBM4FAVW+xn7asjrWsqbKJZqMjABOUVW18L1RnWGlsvY+ZjrWGbIZGFKB5Xb8AABxxXn/e1v/7AgmkAAAGgklEQVR4nO2d+1/TVhjGj5m7sBMORAkRClbpQArUzlunBcs6BEUuVSoFB8Kgc5NNNi+Im865i9vcf71cT94TmwY+I5+80Ty/4NPz8n7Ol6QnT08CkqXWEPVrS9RaIq2qHJrUI4ejVgtplaXQJB85fChavTuAChVmRhVpf178dqcfHkBWXYFTZqmF76X9+J5OJvDZ/dAAUvVeceYamN9o8Xc4Y92vppr6jbuw3umHBZANVAjRJk868+vsJiT/gztfw2uF4019EdTzflgAJaUvT7QMfx+xS0XyuAtMWPfkBm3qV+Ep7vRDA8hKtY11cJKN1TYm4YR1X7xqDcsebwKO1SrbcJlx+umA70UrB/Dry+UtE/CpceDYJ5fLr835d5nH0fBtJfOFp//Iorfrx1ZAPe9HX30UtYatVVSWKTVmqEztdOlfZdV0Ei3tpI0jo3vrBWV7p4NB37je6accJVGrXbjQL97KkrMD/OScuP+YPHo46DseWI8OsKovh+SLCcemftFt/aTveGA9OkBaKhJtiK8eLL1OyBDzHQ+sxwe48ny18Jl7ubj7bLf7CVge6dafcDywHh0gy2Q6Oi6a/zK9eqPLsj7jrpca1uMBZOmU+YNn9vk1fUe1DpE904mUtZK44zL0LD3NhHq7HxpAqtaLMzBcjmpCFpVGiw96BF/x+FpVzKJWPyyAjbIo8WRR4smeXt8wi2IBDDGLHkIS1UpzMIsyTxY1vPazm0Wht8crOTGLzjlZFEnY/smbRW+3WdnyqSSJ2bO1cRa9VAL1vB8aQD07MieLHjO+yszJliesbMl4FlUY9H71VgEeQFuL41ny+QAPk6fNbNnvOx5Yjw6wWiPNs6g4HliPDvCgsyg+wK3nuzBbjj3brXmy6K6QRQPq0QGa2RJM0D+LNvbeejRbFvr6fsyasR0pnau8c7rZWxE8i/p6B83qx159GLXsLQtlIQeTy2LurrBVTUdyp9k+vNMPTVTrX94gD3hcHpz+mzxaGHKnO/jpGXL23NCePe+HBZAt6Ksf6XXW91ROd5sgPJ83wvWF43v2vB8WQH011Jf72+4bqEDIOMyixvJfZnv2vB8aQLbybL7wDZ+hUpu/sCOE7bn5Crg6BHneDw9gJsOmb5o/e4OS/kXpTWum1qzVG3TQesG6bwY8E7xd7/RDA8iXe9Z51ZgiPxipqpUs+VbE+XNU8FY990693Q8PoDNftV4si7fRxoF9czygHhsgG7igkc0dnpbP1zbJ5rfHfceD6tEBSnQqT7Qr/ASlbXlCrlDf8cB66cih9yOWJ4uWurPraXgbLZsfY/7jQfXowjZdu7U85d74Y3dWl/tWmDBeBuOB9egAJVWlFEQuWbRvjAfVIwL8clEIy9fgLvBe/DXP0zZWPzSATD5auO3uREj0VGFE+LRwqrA20dTX07De6YcGsFrfJBs5d2+lN0vWwdaK4bPuxncjn4dXB94PDWC6lxDtK747NtGXJ/+Cz4eGJ+P9Tf1jsJnG+6EBZCPrmgZWh3Q3EZ6ySHdr5GJTT14LO9t2PzRbFvT+i+Wc+Wmiy+BiJ0aXp8wJKx2S7Y9anxbMrWvo7fq2J6Ce92MvP4ha161VNDOrKMYRpNVtY8ZqxnqYjo1sn5Ysr5hHjFYfKqJ36i/CeqcfuqjGZu/lZ4wbf/aSqM7nH3QOud477ltvCx3g9CQh+T43Wxp7Fz9S3/HAenSAbKSWXQdhMq1nS/gYoXc8qB4dIF27XBazZXmreRZtXo8O8KCzKCJAbxbtEZ9RDvSLDbMoGkAm171ZdA0S6H58oqmvj4lZ1OqHBtCTRXuMrAmyZY8nezbwjbMoGsB0b17Pjjyc9evZsgCyqOHJ6mBTf6YDAPJ+v30ctb6zs2jFk0W158ckwe8zi1awZdHV5Zy7vhtZ8w+4Ue1mTx//ou2J8J61+6H5NCHNzlIFHEEniwKvDDX3wtXE6YcH0Cv2P70tvIAHpAQwATwIQImGJobiMtEWol5GfZ3XL/TtUYepcNWeAMZcCWDclQDGXQlg3NVOrkd9eyRcXSctUcfFUKVn0ZaoA3+oSgDjrgQw7koA4y4DMOoHHsNVy9sf1RLAeCsBjLsSwLgrAYy72slw1L+EGq6Gky2LeCsBjLsSwLgrAYy7TMCor1Vh6nCyZRF3JYBxVwIYdyWAcdc7ADgc9Z/6DlfJlkXMlQDGXQlg3JUAxl0m4FutFrIU9X+/Fq6W/gMauRcAHWjAs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7" name="Right Arrow 1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Flag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Knowledge Points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943600" y="3200400"/>
            <a:ext cx="3200400" cy="267765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Must never touch the ground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Never be bunched, scrunched or tied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Sunrise to sunset or illuminated at night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943600" y="990600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</a:rPr>
              <a:t>Q: </a:t>
            </a:r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What are the rules for displaying the American flag?</a:t>
            </a:r>
            <a:endParaRPr lang="en-US" sz="28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2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25" name="Right Arrow 24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America’s Revolutionary War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50" name="Picture 2" descr="Image result for american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8" y="1219200"/>
            <a:ext cx="86867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57" y="985911"/>
            <a:ext cx="2950029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declared our independence in 1776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99833" y="985911"/>
            <a:ext cx="2950029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George Washington led the troops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29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4" name="Right Arrow 13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Boy Scout Calendar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2" descr="http://www.scouters.us/images/r19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8465"/>
            <a:ext cx="4686300" cy="57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91200" y="1741438"/>
            <a:ext cx="3200400" cy="25545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Norman Rockwell painted </a:t>
            </a:r>
          </a:p>
          <a:p>
            <a:pPr algn="ctr"/>
            <a:r>
              <a:rPr lang="en-US" sz="3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for the </a:t>
            </a:r>
          </a:p>
          <a:p>
            <a:pPr algn="ctr"/>
            <a:r>
              <a:rPr lang="en-US" sz="3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Boy Scouts </a:t>
            </a:r>
          </a:p>
          <a:p>
            <a:pPr algn="ctr"/>
            <a:r>
              <a:rPr lang="en-US" sz="3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for 60 years</a:t>
            </a:r>
            <a:endParaRPr lang="en-US" sz="32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30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4" name="Right Arrow 13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i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Three Flags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 Jasper Johns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0722" name="Picture 2" descr="Three Fl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8" y="990600"/>
            <a:ext cx="776486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le:An Appeal to Heaven Fla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5258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3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Colonies First Flag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67400" y="2112274"/>
            <a:ext cx="295002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Liberty Tree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3026673"/>
            <a:ext cx="2950029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Flown by General George Washington </a:t>
            </a:r>
            <a:r>
              <a:rPr lang="en-US" sz="2400" b="1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Revolutionary War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Image result for dont tread on me flag pain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0929"/>
            <a:ext cx="674032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4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Continental Marines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04913" y="3508829"/>
            <a:ext cx="295002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Rattlesnake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4914" y="4648200"/>
            <a:ext cx="295002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known as the Gadsden flag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779728" y="990600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recognize the snake?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Flag of the United States Marine Cor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128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5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Marine Corp Flag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04913" y="3508829"/>
            <a:ext cx="295002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10, 1775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779728" y="990600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Marine Corp and its’ flag was created before the Revolutionary War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Flag of the United States 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3329"/>
            <a:ext cx="6985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6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Continental Army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04913" y="3508829"/>
            <a:ext cx="295002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14, 1775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779728" y="990600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Army and its’ flag were created before the Revolutionary War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continental navy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733887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7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Continental Navy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04913" y="4451261"/>
            <a:ext cx="295002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13, 1775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779728" y="1933032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Navy and its’ flag were created before the Revolutionary War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e continental na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58" y="1073773"/>
            <a:ext cx="6444509" cy="48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6"/>
          <p:cNvSpPr txBox="1">
            <a:spLocks/>
          </p:cNvSpPr>
          <p:nvPr/>
        </p:nvSpPr>
        <p:spPr>
          <a:xfrm>
            <a:off x="0" y="60960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3200" b="1" smtClean="0">
                <a:solidFill>
                  <a:srgbClr val="021D42"/>
                </a:solidFill>
                <a:latin typeface="Georgia"/>
                <a:cs typeface="Georgia"/>
              </a:rPr>
              <a:pPr algn="ctr"/>
              <a:t>8</a:t>
            </a:fld>
            <a:endParaRPr lang="en-US" sz="3200" b="1" dirty="0">
              <a:solidFill>
                <a:srgbClr val="021D42"/>
              </a:solidFill>
              <a:latin typeface="Georgia"/>
              <a:cs typeface="Georg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Continental Navy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3447" y="4109731"/>
            <a:ext cx="295002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13, 1775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58262" y="1914667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Navy ship sailing in the ocean.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7210</TotalTime>
  <Words>614</Words>
  <Application>Microsoft Office PowerPoint</Application>
  <PresentationFormat>On-screen Show (4:3)</PresentationFormat>
  <Paragraphs>164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Jennifer</cp:lastModifiedBy>
  <cp:revision>155</cp:revision>
  <cp:lastPrinted>2015-09-23T16:48:46Z</cp:lastPrinted>
  <dcterms:created xsi:type="dcterms:W3CDTF">2016-08-02T02:25:35Z</dcterms:created>
  <dcterms:modified xsi:type="dcterms:W3CDTF">2017-07-28T15:48:28Z</dcterms:modified>
</cp:coreProperties>
</file>