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96" r:id="rId1"/>
  </p:sldMasterIdLst>
  <p:notesMasterIdLst>
    <p:notesMasterId r:id="rId33"/>
  </p:notesMasterIdLst>
  <p:handoutMasterIdLst>
    <p:handoutMasterId r:id="rId34"/>
  </p:handoutMasterIdLst>
  <p:sldIdLst>
    <p:sldId id="259" r:id="rId2"/>
    <p:sldId id="309" r:id="rId3"/>
    <p:sldId id="306" r:id="rId4"/>
    <p:sldId id="298" r:id="rId5"/>
    <p:sldId id="310" r:id="rId6"/>
    <p:sldId id="256" r:id="rId7"/>
    <p:sldId id="311" r:id="rId8"/>
    <p:sldId id="308" r:id="rId9"/>
    <p:sldId id="313" r:id="rId10"/>
    <p:sldId id="312" r:id="rId11"/>
    <p:sldId id="266" r:id="rId12"/>
    <p:sldId id="288" r:id="rId13"/>
    <p:sldId id="303" r:id="rId14"/>
    <p:sldId id="293" r:id="rId15"/>
    <p:sldId id="314" r:id="rId16"/>
    <p:sldId id="292" r:id="rId17"/>
    <p:sldId id="260" r:id="rId18"/>
    <p:sldId id="283" r:id="rId19"/>
    <p:sldId id="295" r:id="rId20"/>
    <p:sldId id="294" r:id="rId21"/>
    <p:sldId id="297" r:id="rId22"/>
    <p:sldId id="304" r:id="rId23"/>
    <p:sldId id="302" r:id="rId24"/>
    <p:sldId id="290" r:id="rId25"/>
    <p:sldId id="301" r:id="rId26"/>
    <p:sldId id="271" r:id="rId27"/>
    <p:sldId id="264" r:id="rId28"/>
    <p:sldId id="285" r:id="rId29"/>
    <p:sldId id="258" r:id="rId30"/>
    <p:sldId id="257" r:id="rId31"/>
    <p:sldId id="268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1D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275" autoAdjust="0"/>
    <p:restoredTop sz="87684" autoAdjust="0"/>
  </p:normalViewPr>
  <p:slideViewPr>
    <p:cSldViewPr>
      <p:cViewPr varScale="1">
        <p:scale>
          <a:sx n="74" d="100"/>
          <a:sy n="74" d="100"/>
        </p:scale>
        <p:origin x="94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0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FFF918-A109-4CDB-A5FC-0D304BC0E5E8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9531BA-DA36-4B22-83AD-2EF268D01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631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23DD40-9C72-48E9-AC02-88039F87324B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C646F-B0CB-47CF-B112-D1306BBCF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207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C646F-B0CB-47CF-B112-D1306BBCFD6E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63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C646F-B0CB-47CF-B112-D1306BBCFD6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63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C646F-B0CB-47CF-B112-D1306BBCFD6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999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C646F-B0CB-47CF-B112-D1306BBCFD6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63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C646F-B0CB-47CF-B112-D1306BBCFD6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63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C646F-B0CB-47CF-B112-D1306BBCFD6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69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C646F-B0CB-47CF-B112-D1306BBCFD6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598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C646F-B0CB-47CF-B112-D1306BBCFD6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63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C646F-B0CB-47CF-B112-D1306BBCFD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030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C646F-B0CB-47CF-B112-D1306BBCFD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030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C646F-B0CB-47CF-B112-D1306BBCFD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030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C646F-B0CB-47CF-B112-D1306BBCFD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63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C646F-B0CB-47CF-B112-D1306BBCFD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63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C646F-B0CB-47CF-B112-D1306BBCFD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34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C646F-B0CB-47CF-B112-D1306BBCFD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34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C646F-B0CB-47CF-B112-D1306BBCFD6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69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1B9D0EE4-069B-4601-8478-03EA897DA7A6}" type="datetime1">
              <a:rPr lang="en-US" smtClean="0"/>
              <a:t>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 The People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5758-061B-4D13-8AB4-2E4CC625EE6C}" type="datetime1">
              <a:rPr lang="en-US" smtClean="0"/>
              <a:t>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 The People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40E99-B93B-4498-B179-F93C70C23B66}" type="datetime1">
              <a:rPr lang="en-US" smtClean="0"/>
              <a:t>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 The People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2E79-276E-4EA7-93F2-DF02A3D33A3A}" type="datetime1">
              <a:rPr lang="en-US" smtClean="0"/>
              <a:t>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 The People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F6B4F-0F78-4AB6-8791-13CBD2314B9E}" type="datetime1">
              <a:rPr lang="en-US" smtClean="0"/>
              <a:t>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 The People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CB52-4AB4-46FA-873E-C9A396A8F0C3}" type="datetime1">
              <a:rPr lang="en-US" smtClean="0"/>
              <a:t>7/11/2017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 The People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FABAA-FBB6-44FA-A55B-29A59BA4D50A}" type="datetime1">
              <a:rPr lang="en-US" smtClean="0"/>
              <a:t>7/11/2017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 The People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64BD7-0B65-4FE8-9282-0B12F1C243FD}" type="datetime1">
              <a:rPr lang="en-US" smtClean="0"/>
              <a:t>7/11/2017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 The People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C4ECA-D055-4AD4-8BC3-8FBF21434DCA}" type="datetime1">
              <a:rPr lang="en-US" smtClean="0"/>
              <a:t>7/11/2017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 The People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3204-8C90-410B-8C4F-6721FA654329}" type="datetime1">
              <a:rPr lang="en-US" smtClean="0"/>
              <a:t>7/11/2017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 The People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81E8-4EC4-45BF-A8EA-CD1006D66A89}" type="datetime1">
              <a:rPr lang="en-US" smtClean="0"/>
              <a:t>7/11/2017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We The People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pPr eaLnBrk="1" latinLnBrk="0" hangingPunct="1"/>
            <a:fld id="{71A1787F-F68E-4150-BF9C-FEA1574E5EAE}" type="datetime1">
              <a:rPr lang="en-US" smtClean="0"/>
              <a:t>7/11/2017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We The People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0</a:t>
            </a:fld>
            <a:endParaRPr lang="en-US"/>
          </a:p>
        </p:txBody>
      </p:sp>
      <p:pic>
        <p:nvPicPr>
          <p:cNvPr id="1026" name="Picture 2" descr="C:\Users\Jennifer\Desktop\Images &amp; Newsletter 2017\ALLE Photos 2017\rodeo-2091055_19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22" y="228600"/>
            <a:ext cx="8229600" cy="5988377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47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58260"/>
            <a:ext cx="6752492" cy="53276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6248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9</a:t>
            </a:r>
            <a:endParaRPr lang="en-US" sz="3600" b="1" dirty="0">
              <a:solidFill>
                <a:srgbClr val="002060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34191"/>
            <a:ext cx="9144000" cy="990600"/>
            <a:chOff x="0" y="228600"/>
            <a:chExt cx="8534400" cy="990600"/>
          </a:xfrm>
        </p:grpSpPr>
        <p:sp>
          <p:nvSpPr>
            <p:cNvPr id="7" name="Right Arrow 6"/>
            <p:cNvSpPr/>
            <p:nvPr/>
          </p:nvSpPr>
          <p:spPr>
            <a:xfrm>
              <a:off x="0" y="228600"/>
              <a:ext cx="8534400" cy="990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456134"/>
              <a:ext cx="8229600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b="1" i="1" dirty="0" smtClean="0">
                  <a:solidFill>
                    <a:srgbClr val="021D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 the beginning</a:t>
              </a:r>
              <a:endParaRPr lang="en-US" sz="3600" b="1" dirty="0" smtClean="0">
                <a:solidFill>
                  <a:srgbClr val="021D4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998031" y="1702191"/>
            <a:ext cx="2819398" cy="267765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Cowboys from Spain and Mexico migrated North to America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89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22" y="524802"/>
            <a:ext cx="4419600" cy="56249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6248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10</a:t>
            </a:r>
            <a:endParaRPr lang="en-US" sz="3600" b="1" dirty="0">
              <a:solidFill>
                <a:srgbClr val="002060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34191"/>
            <a:ext cx="9144000" cy="990600"/>
            <a:chOff x="0" y="228600"/>
            <a:chExt cx="8534400" cy="990600"/>
          </a:xfrm>
        </p:grpSpPr>
        <p:sp>
          <p:nvSpPr>
            <p:cNvPr id="10" name="Right Arrow 9"/>
            <p:cNvSpPr/>
            <p:nvPr/>
          </p:nvSpPr>
          <p:spPr>
            <a:xfrm>
              <a:off x="0" y="228600"/>
              <a:ext cx="8534400" cy="990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456134"/>
              <a:ext cx="8229600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b="1" i="1" dirty="0" smtClean="0">
                  <a:solidFill>
                    <a:srgbClr val="021D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Buffalo Bill Cody 1846 - 1917</a:t>
              </a:r>
              <a:endParaRPr lang="en-US" sz="3600" b="1" dirty="0" smtClean="0">
                <a:solidFill>
                  <a:srgbClr val="021D4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213274" y="1676400"/>
            <a:ext cx="4876799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Dropped out of school to herd cattle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13274" y="2472280"/>
            <a:ext cx="4876799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the Civil War he was a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scout for the Army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0998" y="3657600"/>
            <a:ext cx="4876799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Produced Wild West Shows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90997" y="4564797"/>
            <a:ext cx="4876799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Wild West Shows turned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nto Professional Rodeo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48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6248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11</a:t>
            </a:r>
            <a:endParaRPr lang="en-US" sz="3600" b="1" dirty="0">
              <a:solidFill>
                <a:srgbClr val="002060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 descr="Image result for Buffalo Bill dime store nove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018284"/>
            <a:ext cx="3421698" cy="492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34191"/>
            <a:ext cx="9144000" cy="990600"/>
            <a:chOff x="0" y="228600"/>
            <a:chExt cx="8534400" cy="990600"/>
          </a:xfrm>
        </p:grpSpPr>
        <p:sp>
          <p:nvSpPr>
            <p:cNvPr id="9" name="Right Arrow 8"/>
            <p:cNvSpPr/>
            <p:nvPr/>
          </p:nvSpPr>
          <p:spPr>
            <a:xfrm>
              <a:off x="0" y="228600"/>
              <a:ext cx="8534400" cy="990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456134"/>
              <a:ext cx="8229600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b="1" i="1" dirty="0" smtClean="0">
                  <a:solidFill>
                    <a:srgbClr val="021D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 Dime Store Novel</a:t>
              </a:r>
              <a:endParaRPr lang="en-US" sz="3600" b="1" dirty="0" smtClean="0">
                <a:solidFill>
                  <a:srgbClr val="021D4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50" name="Picture 2" descr="Image result for Buffalo Bill dime store nove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18284"/>
            <a:ext cx="3200400" cy="492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96000" y="1981200"/>
            <a:ext cx="2696811" cy="267765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 all over the world loved reading about the “Wild West.”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97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6248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12</a:t>
            </a:r>
            <a:endParaRPr lang="en-US" sz="3600" b="1" dirty="0">
              <a:solidFill>
                <a:srgbClr val="002060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911214"/>
            <a:ext cx="8077200" cy="533718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34191"/>
            <a:ext cx="9144000" cy="990600"/>
            <a:chOff x="0" y="228600"/>
            <a:chExt cx="8534400" cy="990600"/>
          </a:xfrm>
        </p:grpSpPr>
        <p:sp>
          <p:nvSpPr>
            <p:cNvPr id="10" name="Right Arrow 9"/>
            <p:cNvSpPr/>
            <p:nvPr/>
          </p:nvSpPr>
          <p:spPr>
            <a:xfrm>
              <a:off x="0" y="228600"/>
              <a:ext cx="8534400" cy="990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456134"/>
              <a:ext cx="8229600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b="1" i="1" dirty="0" smtClean="0">
                  <a:solidFill>
                    <a:srgbClr val="021D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Wild West Show</a:t>
              </a:r>
              <a:endParaRPr lang="en-US" sz="3600" b="1" dirty="0" smtClean="0">
                <a:solidFill>
                  <a:srgbClr val="021D4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004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01" y="529491"/>
            <a:ext cx="4297799" cy="5975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248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13</a:t>
            </a:r>
            <a:endParaRPr lang="en-US" sz="3600" b="1" dirty="0">
              <a:solidFill>
                <a:srgbClr val="002060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34191"/>
            <a:ext cx="9144000" cy="990600"/>
            <a:chOff x="0" y="228600"/>
            <a:chExt cx="8534400" cy="990600"/>
          </a:xfrm>
        </p:grpSpPr>
        <p:sp>
          <p:nvSpPr>
            <p:cNvPr id="9" name="Right Arrow 8"/>
            <p:cNvSpPr/>
            <p:nvPr/>
          </p:nvSpPr>
          <p:spPr>
            <a:xfrm>
              <a:off x="0" y="228600"/>
              <a:ext cx="8534400" cy="990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456134"/>
              <a:ext cx="8229600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b="1" i="1" dirty="0" smtClean="0">
                  <a:solidFill>
                    <a:srgbClr val="021D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Sitting Bull and Buffalo Bill</a:t>
              </a:r>
              <a:endParaRPr lang="en-US" sz="3600" b="1" dirty="0" smtClean="0">
                <a:solidFill>
                  <a:srgbClr val="021D4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413403" y="1447800"/>
            <a:ext cx="4543864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performed in Wild Bill’s shows?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579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01" y="529491"/>
            <a:ext cx="4297799" cy="5975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248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14</a:t>
            </a:r>
            <a:endParaRPr lang="en-US" sz="3600" b="1" dirty="0">
              <a:solidFill>
                <a:srgbClr val="002060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34191"/>
            <a:ext cx="9144000" cy="990600"/>
            <a:chOff x="0" y="228600"/>
            <a:chExt cx="8534400" cy="990600"/>
          </a:xfrm>
        </p:grpSpPr>
        <p:sp>
          <p:nvSpPr>
            <p:cNvPr id="9" name="Right Arrow 8"/>
            <p:cNvSpPr/>
            <p:nvPr/>
          </p:nvSpPr>
          <p:spPr>
            <a:xfrm>
              <a:off x="0" y="228600"/>
              <a:ext cx="8534400" cy="990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456134"/>
              <a:ext cx="8229600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b="1" i="1" dirty="0" smtClean="0">
                  <a:solidFill>
                    <a:srgbClr val="021D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Sitting Bull and Buffalo Bill</a:t>
              </a:r>
              <a:endParaRPr lang="en-US" sz="3600" b="1" dirty="0" smtClean="0">
                <a:solidFill>
                  <a:srgbClr val="021D4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413403" y="1447800"/>
            <a:ext cx="4543864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performed in Wild Bill’s shows?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06946" y="2667000"/>
            <a:ext cx="3556777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Native Americans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09291" y="3537195"/>
            <a:ext cx="3556777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Sharp Shooters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06944" y="4460518"/>
            <a:ext cx="3556777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Fancy &amp; novel riders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570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65551"/>
            <a:ext cx="8594319" cy="52304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6248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15</a:t>
            </a:r>
            <a:endParaRPr lang="en-US" sz="3600" b="1" dirty="0">
              <a:solidFill>
                <a:srgbClr val="002060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34191"/>
            <a:ext cx="9144000" cy="990600"/>
            <a:chOff x="0" y="228600"/>
            <a:chExt cx="8534400" cy="990600"/>
          </a:xfrm>
        </p:grpSpPr>
        <p:sp>
          <p:nvSpPr>
            <p:cNvPr id="7" name="Right Arrow 6"/>
            <p:cNvSpPr/>
            <p:nvPr/>
          </p:nvSpPr>
          <p:spPr>
            <a:xfrm>
              <a:off x="0" y="228600"/>
              <a:ext cx="8534400" cy="990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456134"/>
              <a:ext cx="8229600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b="1" i="1" dirty="0" smtClean="0">
                  <a:solidFill>
                    <a:srgbClr val="021D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Sitting Bull and Buffalo Bill Wild West Show</a:t>
              </a:r>
              <a:endParaRPr lang="en-US" sz="3600" b="1" dirty="0" smtClean="0">
                <a:solidFill>
                  <a:srgbClr val="021D4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3835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annie oakl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66" y="529491"/>
            <a:ext cx="4285534" cy="588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6248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16</a:t>
            </a:r>
            <a:endParaRPr lang="en-US" sz="3600" b="1" dirty="0">
              <a:solidFill>
                <a:srgbClr val="002060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34191"/>
            <a:ext cx="9144000" cy="990600"/>
            <a:chOff x="0" y="228600"/>
            <a:chExt cx="8534400" cy="990600"/>
          </a:xfrm>
        </p:grpSpPr>
        <p:sp>
          <p:nvSpPr>
            <p:cNvPr id="7" name="Right Arrow 6"/>
            <p:cNvSpPr/>
            <p:nvPr/>
          </p:nvSpPr>
          <p:spPr>
            <a:xfrm>
              <a:off x="0" y="228600"/>
              <a:ext cx="8534400" cy="990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456134"/>
              <a:ext cx="8229600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b="1" i="1" dirty="0" smtClean="0">
                  <a:solidFill>
                    <a:srgbClr val="021D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Annie Oakley 1860 - 1926</a:t>
              </a:r>
              <a:endParaRPr lang="en-US" sz="3600" b="1" dirty="0" smtClean="0">
                <a:solidFill>
                  <a:srgbClr val="021D4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029200" y="1983432"/>
            <a:ext cx="3556777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Wild West performer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53818" y="2937030"/>
            <a:ext cx="3556777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Taught over 15,000 women to shoot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28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annie oakl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38" y="685799"/>
            <a:ext cx="4349262" cy="588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6248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17</a:t>
            </a:r>
            <a:endParaRPr lang="en-US" sz="3600" b="1" dirty="0">
              <a:solidFill>
                <a:srgbClr val="002060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34191"/>
            <a:ext cx="9144000" cy="990600"/>
            <a:chOff x="0" y="228600"/>
            <a:chExt cx="8534400" cy="990600"/>
          </a:xfrm>
        </p:grpSpPr>
        <p:sp>
          <p:nvSpPr>
            <p:cNvPr id="7" name="Right Arrow 6"/>
            <p:cNvSpPr/>
            <p:nvPr/>
          </p:nvSpPr>
          <p:spPr>
            <a:xfrm>
              <a:off x="0" y="228600"/>
              <a:ext cx="8534400" cy="990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456134"/>
              <a:ext cx="8229600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b="1" i="1" dirty="0" smtClean="0">
                  <a:solidFill>
                    <a:srgbClr val="021D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Annie Oakley 1860 - 1926</a:t>
              </a:r>
              <a:endParaRPr lang="en-US" sz="3600" b="1" dirty="0" smtClean="0">
                <a:solidFill>
                  <a:srgbClr val="021D4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053818" y="2937030"/>
            <a:ext cx="3556777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Annie’s nickname was “little sure shot”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48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85462" y="1143000"/>
            <a:ext cx="8431967" cy="46526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248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18</a:t>
            </a:r>
            <a:endParaRPr lang="en-US" sz="3600" b="1" dirty="0">
              <a:solidFill>
                <a:srgbClr val="002060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34191"/>
            <a:ext cx="9144000" cy="990600"/>
            <a:chOff x="0" y="228600"/>
            <a:chExt cx="8534400" cy="990600"/>
          </a:xfrm>
        </p:grpSpPr>
        <p:sp>
          <p:nvSpPr>
            <p:cNvPr id="9" name="Right Arrow 8"/>
            <p:cNvSpPr/>
            <p:nvPr/>
          </p:nvSpPr>
          <p:spPr>
            <a:xfrm>
              <a:off x="0" y="228600"/>
              <a:ext cx="8534400" cy="990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456134"/>
              <a:ext cx="8229600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b="1" i="1" dirty="0" smtClean="0">
                  <a:solidFill>
                    <a:srgbClr val="021D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Prescott, Arizona 1888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497040" y="5757090"/>
            <a:ext cx="5894359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 of the world’s “oldest” rodeo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173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48" y="1143000"/>
            <a:ext cx="7833375" cy="491880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52400" y="6248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1</a:t>
            </a:r>
            <a:endParaRPr lang="en-US" sz="3600" b="1" dirty="0">
              <a:solidFill>
                <a:srgbClr val="002060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34191"/>
            <a:ext cx="9144000" cy="990600"/>
            <a:chOff x="0" y="228600"/>
            <a:chExt cx="8534400" cy="990600"/>
          </a:xfrm>
        </p:grpSpPr>
        <p:sp>
          <p:nvSpPr>
            <p:cNvPr id="6" name="Right Arrow 5"/>
            <p:cNvSpPr/>
            <p:nvPr/>
          </p:nvSpPr>
          <p:spPr>
            <a:xfrm>
              <a:off x="0" y="228600"/>
              <a:ext cx="8534400" cy="990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456134"/>
              <a:ext cx="8229600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b="1" i="1" dirty="0" smtClean="0">
                  <a:solidFill>
                    <a:srgbClr val="021D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 Herd Quitter, </a:t>
              </a:r>
              <a:r>
                <a:rPr lang="en-US" sz="3600" b="1" dirty="0" smtClean="0">
                  <a:solidFill>
                    <a:srgbClr val="021D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1902</a:t>
              </a:r>
              <a:endParaRPr lang="en-US" sz="3600" b="1" i="1" dirty="0" smtClean="0">
                <a:solidFill>
                  <a:srgbClr val="021D4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Rectangular Callout 9"/>
          <p:cNvSpPr/>
          <p:nvPr/>
        </p:nvSpPr>
        <p:spPr>
          <a:xfrm>
            <a:off x="6320412" y="1524000"/>
            <a:ext cx="2687599" cy="1459820"/>
          </a:xfrm>
          <a:prstGeom prst="wedgeRectCallou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these cowboys doing?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358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09600" y="1024791"/>
            <a:ext cx="7924800" cy="50718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248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19</a:t>
            </a:r>
            <a:endParaRPr lang="en-US" sz="3600" b="1" dirty="0">
              <a:solidFill>
                <a:srgbClr val="002060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34191"/>
            <a:ext cx="9144000" cy="990600"/>
            <a:chOff x="0" y="228600"/>
            <a:chExt cx="8534400" cy="990600"/>
          </a:xfrm>
        </p:grpSpPr>
        <p:sp>
          <p:nvSpPr>
            <p:cNvPr id="9" name="Right Arrow 8"/>
            <p:cNvSpPr/>
            <p:nvPr/>
          </p:nvSpPr>
          <p:spPr>
            <a:xfrm>
              <a:off x="0" y="228600"/>
              <a:ext cx="8534400" cy="990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456134"/>
              <a:ext cx="8229600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b="1" dirty="0" smtClean="0">
                  <a:solidFill>
                    <a:srgbClr val="021D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Calgary Stampede Rodeo Parade 1925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5147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6248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20</a:t>
            </a:r>
            <a:endParaRPr lang="en-US" sz="3600" b="1" dirty="0">
              <a:solidFill>
                <a:srgbClr val="002060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34191"/>
            <a:ext cx="9144000" cy="990600"/>
            <a:chOff x="0" y="228600"/>
            <a:chExt cx="8534400" cy="990600"/>
          </a:xfrm>
        </p:grpSpPr>
        <p:sp>
          <p:nvSpPr>
            <p:cNvPr id="9" name="Right Arrow 8"/>
            <p:cNvSpPr/>
            <p:nvPr/>
          </p:nvSpPr>
          <p:spPr>
            <a:xfrm>
              <a:off x="0" y="228600"/>
              <a:ext cx="8534400" cy="990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456134"/>
              <a:ext cx="8229600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b="1" dirty="0" smtClean="0">
                  <a:solidFill>
                    <a:srgbClr val="021D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 Pendleton Roundup, Oregon</a:t>
              </a:r>
            </a:p>
          </p:txBody>
        </p:sp>
      </p:grpSp>
      <p:pic>
        <p:nvPicPr>
          <p:cNvPr id="1026" name="Picture 2" descr="2004.089.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189" y="856565"/>
            <a:ext cx="53530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335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6248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21</a:t>
            </a:r>
            <a:endParaRPr lang="en-US" sz="3600" b="1" dirty="0">
              <a:solidFill>
                <a:srgbClr val="002060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34191"/>
            <a:ext cx="9144000" cy="990600"/>
            <a:chOff x="0" y="228600"/>
            <a:chExt cx="8534400" cy="990600"/>
          </a:xfrm>
        </p:grpSpPr>
        <p:sp>
          <p:nvSpPr>
            <p:cNvPr id="9" name="Right Arrow 8"/>
            <p:cNvSpPr/>
            <p:nvPr/>
          </p:nvSpPr>
          <p:spPr>
            <a:xfrm>
              <a:off x="0" y="228600"/>
              <a:ext cx="8534400" cy="990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456134"/>
              <a:ext cx="8229600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b="1" dirty="0" smtClean="0">
                  <a:solidFill>
                    <a:srgbClr val="021D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Madison Square Garden Rodeo 1922</a:t>
              </a:r>
            </a:p>
          </p:txBody>
        </p:sp>
      </p:grpSp>
      <p:pic>
        <p:nvPicPr>
          <p:cNvPr id="2050" name="Picture 2" descr="Image result for madison square garden rodeo 19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36" y="856565"/>
            <a:ext cx="4156364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236034" y="1955041"/>
            <a:ext cx="3556777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Professional Rodeo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60652" y="2908639"/>
            <a:ext cx="3556777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Cowboys competed for large, shiny belt buckles and cash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534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91885" y="819831"/>
            <a:ext cx="8360229" cy="52972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6248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22</a:t>
            </a:r>
            <a:endParaRPr lang="en-US" sz="3600" b="1" dirty="0">
              <a:solidFill>
                <a:srgbClr val="002060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34191"/>
            <a:ext cx="9144000" cy="990600"/>
            <a:chOff x="0" y="228600"/>
            <a:chExt cx="8534400" cy="990600"/>
          </a:xfrm>
        </p:grpSpPr>
        <p:sp>
          <p:nvSpPr>
            <p:cNvPr id="8" name="Right Arrow 7"/>
            <p:cNvSpPr/>
            <p:nvPr/>
          </p:nvSpPr>
          <p:spPr>
            <a:xfrm>
              <a:off x="0" y="228600"/>
              <a:ext cx="8534400" cy="990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456134"/>
              <a:ext cx="8229600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b="1" dirty="0" smtClean="0">
                  <a:solidFill>
                    <a:srgbClr val="021D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Lucille </a:t>
              </a:r>
              <a:r>
                <a:rPr lang="en-US" sz="3600" b="1" dirty="0" err="1" smtClean="0">
                  <a:solidFill>
                    <a:srgbClr val="021D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Mulhall</a:t>
              </a:r>
              <a:r>
                <a:rPr lang="en-US" sz="3600" b="1" dirty="0" smtClean="0">
                  <a:solidFill>
                    <a:srgbClr val="021D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1895 - 1940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22495" y="4108967"/>
            <a:ext cx="3556777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Women competed as trick riders and in an event called “Barrel Racing”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84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529490"/>
            <a:ext cx="5715000" cy="61761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6248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23</a:t>
            </a:r>
            <a:endParaRPr lang="en-US" sz="3600" b="1" dirty="0">
              <a:solidFill>
                <a:srgbClr val="002060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34191"/>
            <a:ext cx="9144000" cy="990600"/>
            <a:chOff x="0" y="228600"/>
            <a:chExt cx="8534400" cy="990600"/>
          </a:xfrm>
        </p:grpSpPr>
        <p:sp>
          <p:nvSpPr>
            <p:cNvPr id="5" name="Right Arrow 4"/>
            <p:cNvSpPr/>
            <p:nvPr/>
          </p:nvSpPr>
          <p:spPr>
            <a:xfrm>
              <a:off x="0" y="228600"/>
              <a:ext cx="8534400" cy="990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456134"/>
              <a:ext cx="8229600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b="1" dirty="0" smtClean="0">
                  <a:solidFill>
                    <a:srgbClr val="021D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Women’s Events: Barrel Racing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945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446314" y="878447"/>
            <a:ext cx="3962400" cy="51691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248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24</a:t>
            </a:r>
            <a:endParaRPr lang="en-US" sz="3600" b="1" dirty="0">
              <a:solidFill>
                <a:srgbClr val="002060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34191"/>
            <a:ext cx="9144000" cy="990600"/>
            <a:chOff x="0" y="228600"/>
            <a:chExt cx="8534400" cy="990600"/>
          </a:xfrm>
        </p:grpSpPr>
        <p:sp>
          <p:nvSpPr>
            <p:cNvPr id="9" name="Right Arrow 8"/>
            <p:cNvSpPr/>
            <p:nvPr/>
          </p:nvSpPr>
          <p:spPr>
            <a:xfrm>
              <a:off x="0" y="228600"/>
              <a:ext cx="8534400" cy="990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456134"/>
              <a:ext cx="8229600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b="1" dirty="0" smtClean="0">
                  <a:solidFill>
                    <a:srgbClr val="021D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Movie Star Cowboys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683872" y="1905000"/>
            <a:ext cx="419100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Gene Autry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83872" y="3239363"/>
            <a:ext cx="4191000" cy="175432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Autry owned the Madison Square Garden Rodeo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360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6248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25</a:t>
            </a:r>
            <a:endParaRPr lang="en-US" sz="3600" b="1" dirty="0">
              <a:solidFill>
                <a:srgbClr val="002060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34191"/>
            <a:ext cx="9144000" cy="990600"/>
            <a:chOff x="0" y="228600"/>
            <a:chExt cx="8534400" cy="990600"/>
          </a:xfrm>
        </p:grpSpPr>
        <p:sp>
          <p:nvSpPr>
            <p:cNvPr id="7" name="Right Arrow 6"/>
            <p:cNvSpPr/>
            <p:nvPr/>
          </p:nvSpPr>
          <p:spPr>
            <a:xfrm>
              <a:off x="0" y="228600"/>
              <a:ext cx="8534400" cy="990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456134"/>
              <a:ext cx="8229600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b="1" dirty="0" smtClean="0">
                  <a:solidFill>
                    <a:srgbClr val="021D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Calf Roping</a:t>
              </a:r>
            </a:p>
          </p:txBody>
        </p:sp>
      </p:grpSp>
      <p:pic>
        <p:nvPicPr>
          <p:cNvPr id="3074" name="Picture 2" descr="Image result for public domain calf rop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7" y="1104899"/>
            <a:ext cx="7134225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07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82" y="1199857"/>
            <a:ext cx="8340035" cy="4495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6248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26</a:t>
            </a:r>
            <a:endParaRPr lang="en-US" sz="3600" b="1" dirty="0">
              <a:solidFill>
                <a:srgbClr val="002060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34191"/>
            <a:ext cx="9144000" cy="990600"/>
            <a:chOff x="0" y="228600"/>
            <a:chExt cx="8534400" cy="990600"/>
          </a:xfrm>
        </p:grpSpPr>
        <p:sp>
          <p:nvSpPr>
            <p:cNvPr id="7" name="Right Arrow 6"/>
            <p:cNvSpPr/>
            <p:nvPr/>
          </p:nvSpPr>
          <p:spPr>
            <a:xfrm>
              <a:off x="0" y="228600"/>
              <a:ext cx="8534400" cy="990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456134"/>
              <a:ext cx="8229600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b="1" dirty="0" smtClean="0">
                  <a:solidFill>
                    <a:srgbClr val="021D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Team Roping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20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529491"/>
            <a:ext cx="5410200" cy="61743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6248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27</a:t>
            </a:r>
            <a:endParaRPr lang="en-US" sz="3600" b="1" dirty="0">
              <a:solidFill>
                <a:srgbClr val="002060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34191"/>
            <a:ext cx="9144000" cy="990600"/>
            <a:chOff x="0" y="228600"/>
            <a:chExt cx="8534400" cy="990600"/>
          </a:xfrm>
        </p:grpSpPr>
        <p:sp>
          <p:nvSpPr>
            <p:cNvPr id="7" name="Right Arrow 6"/>
            <p:cNvSpPr/>
            <p:nvPr/>
          </p:nvSpPr>
          <p:spPr>
            <a:xfrm>
              <a:off x="0" y="228600"/>
              <a:ext cx="8534400" cy="990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456134"/>
              <a:ext cx="8229600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b="1" dirty="0" smtClean="0">
                  <a:solidFill>
                    <a:srgbClr val="021D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Steer Wrestling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901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286" y="760645"/>
            <a:ext cx="7080738" cy="55041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6248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28</a:t>
            </a:r>
            <a:endParaRPr lang="en-US" sz="3600" b="1" dirty="0">
              <a:solidFill>
                <a:srgbClr val="002060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34191"/>
            <a:ext cx="9144000" cy="990600"/>
            <a:chOff x="0" y="228600"/>
            <a:chExt cx="8534400" cy="990600"/>
          </a:xfrm>
        </p:grpSpPr>
        <p:sp>
          <p:nvSpPr>
            <p:cNvPr id="7" name="Right Arrow 6"/>
            <p:cNvSpPr/>
            <p:nvPr/>
          </p:nvSpPr>
          <p:spPr>
            <a:xfrm>
              <a:off x="0" y="228600"/>
              <a:ext cx="8534400" cy="990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456134"/>
              <a:ext cx="8229600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b="1" dirty="0" smtClean="0">
                  <a:solidFill>
                    <a:srgbClr val="021D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Bucking Broncos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248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48" y="1143000"/>
            <a:ext cx="7833375" cy="491880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52400" y="6248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2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34191"/>
            <a:ext cx="9144000" cy="990600"/>
            <a:chOff x="0" y="228600"/>
            <a:chExt cx="8534400" cy="990600"/>
          </a:xfrm>
        </p:grpSpPr>
        <p:sp>
          <p:nvSpPr>
            <p:cNvPr id="6" name="Right Arrow 5"/>
            <p:cNvSpPr/>
            <p:nvPr/>
          </p:nvSpPr>
          <p:spPr>
            <a:xfrm>
              <a:off x="0" y="228600"/>
              <a:ext cx="8534400" cy="990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456134"/>
              <a:ext cx="8229600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b="1" i="1" dirty="0" smtClean="0">
                  <a:solidFill>
                    <a:srgbClr val="021D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 Herd Quitter, </a:t>
              </a:r>
              <a:r>
                <a:rPr lang="en-US" sz="3600" b="1" dirty="0" smtClean="0">
                  <a:solidFill>
                    <a:srgbClr val="021D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1902</a:t>
              </a:r>
              <a:endParaRPr lang="en-US" sz="3600" b="1" i="1" dirty="0" smtClean="0">
                <a:solidFill>
                  <a:srgbClr val="021D4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Rectangular Callout 9"/>
          <p:cNvSpPr/>
          <p:nvPr/>
        </p:nvSpPr>
        <p:spPr>
          <a:xfrm>
            <a:off x="6320412" y="1524000"/>
            <a:ext cx="2687599" cy="1459820"/>
          </a:xfrm>
          <a:prstGeom prst="wedgeRectCallou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these cowboys doing?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33248" y="3571924"/>
            <a:ext cx="2061928" cy="181588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Rounding up cattle for branding or feeding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209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064" y="152399"/>
            <a:ext cx="5363936" cy="62865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6248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29</a:t>
            </a:r>
            <a:endParaRPr lang="en-US" sz="3600" b="1" dirty="0">
              <a:solidFill>
                <a:srgbClr val="002060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34191"/>
            <a:ext cx="9144000" cy="990600"/>
            <a:chOff x="0" y="228600"/>
            <a:chExt cx="8534400" cy="990600"/>
          </a:xfrm>
        </p:grpSpPr>
        <p:sp>
          <p:nvSpPr>
            <p:cNvPr id="7" name="Right Arrow 6"/>
            <p:cNvSpPr/>
            <p:nvPr/>
          </p:nvSpPr>
          <p:spPr>
            <a:xfrm>
              <a:off x="0" y="228600"/>
              <a:ext cx="8534400" cy="990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456134"/>
              <a:ext cx="8229600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b="1" dirty="0" smtClean="0">
                  <a:solidFill>
                    <a:srgbClr val="021D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Bull riding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260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48" y="762000"/>
            <a:ext cx="8001000" cy="53381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6248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30</a:t>
            </a:r>
            <a:endParaRPr lang="en-US" sz="3600" b="1" dirty="0">
              <a:solidFill>
                <a:srgbClr val="002060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34191"/>
            <a:ext cx="9144000" cy="990600"/>
            <a:chOff x="0" y="228600"/>
            <a:chExt cx="8534400" cy="990600"/>
          </a:xfrm>
        </p:grpSpPr>
        <p:sp>
          <p:nvSpPr>
            <p:cNvPr id="7" name="Right Arrow 6"/>
            <p:cNvSpPr/>
            <p:nvPr/>
          </p:nvSpPr>
          <p:spPr>
            <a:xfrm>
              <a:off x="0" y="228600"/>
              <a:ext cx="8534400" cy="990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456134"/>
              <a:ext cx="8229600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b="1" smtClean="0">
                  <a:solidFill>
                    <a:srgbClr val="021D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 Prize</a:t>
              </a:r>
              <a:endParaRPr lang="en-US" sz="3600" b="1" dirty="0" smtClean="0">
                <a:solidFill>
                  <a:srgbClr val="021D4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029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42332" y="951557"/>
            <a:ext cx="7987268" cy="499204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52400" y="6248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3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34191"/>
            <a:ext cx="9144000" cy="990600"/>
            <a:chOff x="0" y="228600"/>
            <a:chExt cx="8534400" cy="990600"/>
          </a:xfrm>
        </p:grpSpPr>
        <p:sp>
          <p:nvSpPr>
            <p:cNvPr id="8" name="Right Arrow 7"/>
            <p:cNvSpPr/>
            <p:nvPr/>
          </p:nvSpPr>
          <p:spPr>
            <a:xfrm>
              <a:off x="0" y="228600"/>
              <a:ext cx="8534400" cy="990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456134"/>
              <a:ext cx="8229600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b="1" i="1" dirty="0" smtClean="0">
                  <a:solidFill>
                    <a:srgbClr val="021D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Montana Cattle Drive, </a:t>
              </a:r>
              <a:r>
                <a:rPr lang="en-US" sz="3600" b="1" dirty="0" smtClean="0">
                  <a:solidFill>
                    <a:srgbClr val="021D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1890</a:t>
              </a:r>
              <a:endParaRPr lang="en-US" sz="3600" b="1" i="1" dirty="0" smtClean="0">
                <a:solidFill>
                  <a:srgbClr val="021D4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Rectangular Callout 9"/>
          <p:cNvSpPr/>
          <p:nvPr/>
        </p:nvSpPr>
        <p:spPr>
          <a:xfrm>
            <a:off x="6303999" y="1600200"/>
            <a:ext cx="2687599" cy="1676400"/>
          </a:xfrm>
          <a:prstGeom prst="wedgeRectCallou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do cowboys “round up” and move cattle?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521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42332" y="951557"/>
            <a:ext cx="7987268" cy="499204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52400" y="6248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4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34191"/>
            <a:ext cx="9144000" cy="990600"/>
            <a:chOff x="0" y="228600"/>
            <a:chExt cx="8534400" cy="990600"/>
          </a:xfrm>
        </p:grpSpPr>
        <p:sp>
          <p:nvSpPr>
            <p:cNvPr id="8" name="Right Arrow 7"/>
            <p:cNvSpPr/>
            <p:nvPr/>
          </p:nvSpPr>
          <p:spPr>
            <a:xfrm>
              <a:off x="0" y="228600"/>
              <a:ext cx="8534400" cy="990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456134"/>
              <a:ext cx="8229600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b="1" i="1" dirty="0" smtClean="0">
                  <a:solidFill>
                    <a:srgbClr val="021D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Montana Cattle Drive, </a:t>
              </a:r>
              <a:r>
                <a:rPr lang="en-US" sz="3600" b="1" dirty="0" smtClean="0">
                  <a:solidFill>
                    <a:srgbClr val="021D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1890</a:t>
              </a:r>
              <a:endParaRPr lang="en-US" sz="3600" b="1" i="1" dirty="0" smtClean="0">
                <a:solidFill>
                  <a:srgbClr val="021D4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303998" y="3505200"/>
            <a:ext cx="2687599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Fresh, spring grass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ular Callout 11"/>
          <p:cNvSpPr/>
          <p:nvPr/>
        </p:nvSpPr>
        <p:spPr>
          <a:xfrm>
            <a:off x="6303999" y="1600200"/>
            <a:ext cx="2687599" cy="1676400"/>
          </a:xfrm>
          <a:prstGeom prst="wedgeRectCallou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do cowboys “round up” and move cattle?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867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34" y="1031825"/>
            <a:ext cx="7492889" cy="509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6248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34191"/>
            <a:ext cx="9144000" cy="990600"/>
            <a:chOff x="0" y="228600"/>
            <a:chExt cx="8534400" cy="990600"/>
          </a:xfrm>
        </p:grpSpPr>
        <p:sp>
          <p:nvSpPr>
            <p:cNvPr id="8" name="Right Arrow 7"/>
            <p:cNvSpPr/>
            <p:nvPr/>
          </p:nvSpPr>
          <p:spPr>
            <a:xfrm>
              <a:off x="0" y="228600"/>
              <a:ext cx="8534400" cy="990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456134"/>
              <a:ext cx="8229600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b="1" i="1" dirty="0" smtClean="0">
                  <a:solidFill>
                    <a:srgbClr val="021D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Cowboys Branding Cattle, </a:t>
              </a:r>
              <a:r>
                <a:rPr lang="en-US" sz="3600" b="1" dirty="0" smtClean="0">
                  <a:solidFill>
                    <a:srgbClr val="021D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1888</a:t>
              </a:r>
              <a:endParaRPr lang="en-US" sz="3600" b="1" i="1" dirty="0" smtClean="0">
                <a:solidFill>
                  <a:srgbClr val="021D4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Rectangular Callout 9"/>
          <p:cNvSpPr/>
          <p:nvPr/>
        </p:nvSpPr>
        <p:spPr>
          <a:xfrm>
            <a:off x="6334314" y="1295400"/>
            <a:ext cx="2687599" cy="1803793"/>
          </a:xfrm>
          <a:prstGeom prst="wedgeRectCallou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do cowboys brand their cattle &amp; horses?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70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34" y="1031825"/>
            <a:ext cx="7492889" cy="509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6248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6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34191"/>
            <a:ext cx="9144000" cy="990600"/>
            <a:chOff x="0" y="228600"/>
            <a:chExt cx="8534400" cy="990600"/>
          </a:xfrm>
        </p:grpSpPr>
        <p:sp>
          <p:nvSpPr>
            <p:cNvPr id="8" name="Right Arrow 7"/>
            <p:cNvSpPr/>
            <p:nvPr/>
          </p:nvSpPr>
          <p:spPr>
            <a:xfrm>
              <a:off x="0" y="228600"/>
              <a:ext cx="8534400" cy="990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456134"/>
              <a:ext cx="8229600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b="1" i="1" dirty="0" smtClean="0">
                  <a:solidFill>
                    <a:srgbClr val="021D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Cowboys Branding Cattle, </a:t>
              </a:r>
              <a:r>
                <a:rPr lang="en-US" sz="3600" b="1" dirty="0" smtClean="0">
                  <a:solidFill>
                    <a:srgbClr val="021D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1888</a:t>
              </a:r>
              <a:endParaRPr lang="en-US" sz="3600" b="1" i="1" dirty="0" smtClean="0">
                <a:solidFill>
                  <a:srgbClr val="021D4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Rectangular Callout 9"/>
          <p:cNvSpPr/>
          <p:nvPr/>
        </p:nvSpPr>
        <p:spPr>
          <a:xfrm>
            <a:off x="6321419" y="1295400"/>
            <a:ext cx="2687599" cy="1803793"/>
          </a:xfrm>
          <a:prstGeom prst="wedgeRectCallou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do cowboys brand their cattle &amp; horses?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1419" y="3303563"/>
            <a:ext cx="2687599" cy="181588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brand identifies who owns the cow or horse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79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4640241"/>
            <a:ext cx="9144000" cy="144655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2345" y="2590094"/>
            <a:ext cx="9144000" cy="144655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6248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34191"/>
            <a:ext cx="9144000" cy="990600"/>
            <a:chOff x="0" y="228600"/>
            <a:chExt cx="8534400" cy="990600"/>
          </a:xfrm>
        </p:grpSpPr>
        <p:sp>
          <p:nvSpPr>
            <p:cNvPr id="8" name="Right Arrow 7"/>
            <p:cNvSpPr/>
            <p:nvPr/>
          </p:nvSpPr>
          <p:spPr>
            <a:xfrm>
              <a:off x="0" y="228600"/>
              <a:ext cx="8534400" cy="990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456134"/>
              <a:ext cx="8229600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b="1" dirty="0" smtClean="0">
                  <a:solidFill>
                    <a:srgbClr val="021D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Which brand do you like?</a:t>
              </a:r>
            </a:p>
          </p:txBody>
        </p:sp>
      </p:grp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44622" y="1065656"/>
            <a:ext cx="1981200" cy="1032609"/>
          </a:xfrm>
        </p:spPr>
        <p:txBody>
          <a:bodyPr>
            <a:normAutofit fontScale="90000"/>
          </a:bodyPr>
          <a:lstStyle/>
          <a:p>
            <a:r>
              <a:rPr lang="en-US" sz="7200" dirty="0" smtClean="0">
                <a:latin typeface="Baskerville Old Face" panose="02020602080505020303" pitchFamily="18" charset="0"/>
              </a:rPr>
              <a:t>HH</a:t>
            </a:r>
            <a:endParaRPr lang="en-US" sz="7200" dirty="0">
              <a:latin typeface="Baskerville Old Face" panose="020206020805050203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46514" y="1228017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Double H</a:t>
            </a:r>
            <a:endParaRPr lang="en-US" sz="36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11827" y="2477498"/>
            <a:ext cx="3400413" cy="1470025"/>
            <a:chOff x="1070407" y="2438400"/>
            <a:chExt cx="3400413" cy="1470025"/>
          </a:xfrm>
        </p:grpSpPr>
        <p:grpSp>
          <p:nvGrpSpPr>
            <p:cNvPr id="13" name="Group 12"/>
            <p:cNvGrpSpPr/>
            <p:nvPr/>
          </p:nvGrpSpPr>
          <p:grpSpPr>
            <a:xfrm>
              <a:off x="1070407" y="2438400"/>
              <a:ext cx="1038213" cy="1470025"/>
              <a:chOff x="1103389" y="3579261"/>
              <a:chExt cx="1038213" cy="1470025"/>
            </a:xfrm>
          </p:grpSpPr>
          <p:sp>
            <p:nvSpPr>
              <p:cNvPr id="15" name="Title 1"/>
              <p:cNvSpPr txBox="1">
                <a:spLocks/>
              </p:cNvSpPr>
              <p:nvPr/>
            </p:nvSpPr>
            <p:spPr>
              <a:xfrm rot="2205596">
                <a:off x="1103389" y="3579261"/>
                <a:ext cx="990598" cy="1470025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7200" dirty="0" smtClean="0">
                    <a:latin typeface="Baskerville Old Face" panose="02020602080505020303" pitchFamily="18" charset="0"/>
                  </a:rPr>
                  <a:t>J</a:t>
                </a:r>
                <a:endParaRPr lang="en-US" sz="7200" dirty="0">
                  <a:latin typeface="Baskerville Old Face" panose="02020602080505020303" pitchFamily="18" charset="0"/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1354504" y="3960261"/>
                <a:ext cx="787098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/>
            <p:cNvSpPr txBox="1"/>
            <p:nvPr/>
          </p:nvSpPr>
          <p:spPr>
            <a:xfrm>
              <a:off x="2108620" y="2850246"/>
              <a:ext cx="2362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Swinging J</a:t>
              </a:r>
              <a:endParaRPr lang="en-US" sz="36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71347" y="2466983"/>
            <a:ext cx="3960622" cy="1569660"/>
            <a:chOff x="4773692" y="2873295"/>
            <a:chExt cx="3960622" cy="1569660"/>
          </a:xfrm>
        </p:grpSpPr>
        <p:grpSp>
          <p:nvGrpSpPr>
            <p:cNvPr id="21" name="Group 20"/>
            <p:cNvGrpSpPr/>
            <p:nvPr/>
          </p:nvGrpSpPr>
          <p:grpSpPr>
            <a:xfrm>
              <a:off x="4773692" y="2873295"/>
              <a:ext cx="1598422" cy="1569660"/>
              <a:chOff x="6324600" y="1210101"/>
              <a:chExt cx="1598422" cy="1569660"/>
            </a:xfrm>
          </p:grpSpPr>
          <p:sp>
            <p:nvSpPr>
              <p:cNvPr id="22" name="Flowchart: Decision 21"/>
              <p:cNvSpPr/>
              <p:nvPr/>
            </p:nvSpPr>
            <p:spPr>
              <a:xfrm>
                <a:off x="6324600" y="1423156"/>
                <a:ext cx="914400" cy="1167644"/>
              </a:xfrm>
              <a:prstGeom prst="flowChartDecision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6941663" y="1210101"/>
                <a:ext cx="981359" cy="15696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9600" dirty="0" smtClean="0">
                    <a:latin typeface="Baskerville Old Face" panose="02020602080505020303" pitchFamily="18" charset="0"/>
                  </a:rPr>
                  <a:t>R</a:t>
                </a:r>
                <a:endParaRPr lang="en-US" sz="9600" dirty="0">
                  <a:latin typeface="Baskerville Old Face" panose="02020602080505020303" pitchFamily="18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372114" y="2996406"/>
              <a:ext cx="2362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Diamond Ranch</a:t>
              </a:r>
              <a:endParaRPr lang="en-US" sz="36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157783" y="846948"/>
            <a:ext cx="3352798" cy="1470025"/>
            <a:chOff x="5157783" y="846948"/>
            <a:chExt cx="3352798" cy="1470025"/>
          </a:xfrm>
        </p:grpSpPr>
        <p:sp>
          <p:nvSpPr>
            <p:cNvPr id="19" name="Title 1"/>
            <p:cNvSpPr txBox="1">
              <a:spLocks/>
            </p:cNvSpPr>
            <p:nvPr/>
          </p:nvSpPr>
          <p:spPr>
            <a:xfrm>
              <a:off x="5157783" y="846948"/>
              <a:ext cx="990598" cy="14700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7200" dirty="0" smtClean="0">
                  <a:latin typeface="Baskerville Old Face" panose="02020602080505020303" pitchFamily="18" charset="0"/>
                </a:rPr>
                <a:t>A</a:t>
              </a:r>
              <a:endParaRPr lang="en-US" sz="7200" dirty="0">
                <a:latin typeface="Baskerville Old Face" panose="02020602080505020303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148381" y="1228017"/>
              <a:ext cx="2362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Rocking A</a:t>
              </a:r>
              <a:endParaRPr lang="en-US" sz="3600" dirty="0"/>
            </a:p>
          </p:txBody>
        </p:sp>
        <p:sp>
          <p:nvSpPr>
            <p:cNvPr id="5" name="Moon 4"/>
            <p:cNvSpPr/>
            <p:nvPr/>
          </p:nvSpPr>
          <p:spPr>
            <a:xfrm rot="16200000">
              <a:off x="5529080" y="1440603"/>
              <a:ext cx="248006" cy="990598"/>
            </a:xfrm>
            <a:prstGeom prst="mo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728304" y="5002806"/>
            <a:ext cx="3000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7 Day Ranch</a:t>
            </a:r>
            <a:endParaRPr lang="en-US" sz="3600" dirty="0"/>
          </a:p>
        </p:txBody>
      </p:sp>
      <p:grpSp>
        <p:nvGrpSpPr>
          <p:cNvPr id="2049" name="Group 2048"/>
          <p:cNvGrpSpPr/>
          <p:nvPr/>
        </p:nvGrpSpPr>
        <p:grpSpPr>
          <a:xfrm>
            <a:off x="2579037" y="4680186"/>
            <a:ext cx="1119959" cy="1446550"/>
            <a:chOff x="1200425" y="4578686"/>
            <a:chExt cx="1119959" cy="1446550"/>
          </a:xfrm>
        </p:grpSpPr>
        <p:sp>
          <p:nvSpPr>
            <p:cNvPr id="37" name="Rectangle 36"/>
            <p:cNvSpPr/>
            <p:nvPr/>
          </p:nvSpPr>
          <p:spPr>
            <a:xfrm>
              <a:off x="1589094" y="4655085"/>
              <a:ext cx="731290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7200" dirty="0" smtClean="0"/>
                <a:t>R</a:t>
              </a:r>
              <a:endParaRPr lang="en-US" sz="7200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200425" y="4578686"/>
              <a:ext cx="699230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800" dirty="0" smtClean="0"/>
                <a:t>7</a:t>
              </a:r>
              <a:endParaRPr lang="en-US" sz="8800" dirty="0"/>
            </a:p>
          </p:txBody>
        </p:sp>
      </p:grpSp>
      <p:cxnSp>
        <p:nvCxnSpPr>
          <p:cNvPr id="39" name="Straight Connector 38"/>
          <p:cNvCxnSpPr/>
          <p:nvPr/>
        </p:nvCxnSpPr>
        <p:spPr>
          <a:xfrm>
            <a:off x="5025968" y="6862072"/>
            <a:ext cx="7166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5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6248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8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34191"/>
            <a:ext cx="9144000" cy="990600"/>
            <a:chOff x="0" y="228600"/>
            <a:chExt cx="8534400" cy="990600"/>
          </a:xfrm>
        </p:grpSpPr>
        <p:sp>
          <p:nvSpPr>
            <p:cNvPr id="7" name="Right Arrow 6"/>
            <p:cNvSpPr/>
            <p:nvPr/>
          </p:nvSpPr>
          <p:spPr>
            <a:xfrm>
              <a:off x="0" y="228600"/>
              <a:ext cx="8534400" cy="990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456134"/>
              <a:ext cx="8229600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b="1" i="1" dirty="0" smtClean="0">
                  <a:solidFill>
                    <a:srgbClr val="021D4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 the beginning </a:t>
              </a:r>
              <a:endParaRPr lang="en-US" sz="3600" b="1" dirty="0" smtClean="0">
                <a:solidFill>
                  <a:srgbClr val="021D4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Edward J. Borein (1872 – 1945). &quot;The Bandido,&quot; 1910. Pastel and watercolor on paper. Gift of William D. Weiss. &lt;a title=&quot;Online Collection: Edward J. Borein's &amp;quot;The Bandido.&amp;quot; 32.86&quot; href=&quot;http://collections.centerofthewest.org/treasures/view/the_bandido&quot;&gt;32.86&lt;/a&g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Image result for spanish cowboy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2" y="949184"/>
            <a:ext cx="7025809" cy="514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998031" y="1676400"/>
            <a:ext cx="2819398" cy="267765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Traveling with the Spanish Conquistadors, cowboys from Spain arrived in Mexico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41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7453</TotalTime>
  <Words>438</Words>
  <Application>Microsoft Office PowerPoint</Application>
  <PresentationFormat>On-screen Show (4:3)</PresentationFormat>
  <Paragraphs>150</Paragraphs>
  <Slides>31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Arial Narrow</vt:lpstr>
      <vt:lpstr>Baskerville Old Face</vt:lpstr>
      <vt:lpstr>Calibri</vt:lpstr>
      <vt:lpstr>Georgia</vt:lpstr>
      <vt:lpstr>Horizon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John Pham</cp:lastModifiedBy>
  <cp:revision>190</cp:revision>
  <cp:lastPrinted>2015-09-23T16:48:46Z</cp:lastPrinted>
  <dcterms:created xsi:type="dcterms:W3CDTF">2006-08-16T00:00:00Z</dcterms:created>
  <dcterms:modified xsi:type="dcterms:W3CDTF">2017-07-11T19:30:32Z</dcterms:modified>
</cp:coreProperties>
</file>